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7" r:id="rId3"/>
    <p:sldId id="259" r:id="rId4"/>
    <p:sldId id="260" r:id="rId5"/>
    <p:sldId id="263" r:id="rId6"/>
    <p:sldId id="258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90" r:id="rId35"/>
    <p:sldId id="291" r:id="rId36"/>
    <p:sldId id="289" r:id="rId37"/>
    <p:sldId id="293" r:id="rId38"/>
    <p:sldId id="294" r:id="rId39"/>
    <p:sldId id="311" r:id="rId40"/>
    <p:sldId id="295" r:id="rId41"/>
    <p:sldId id="296" r:id="rId42"/>
    <p:sldId id="292" r:id="rId43"/>
    <p:sldId id="297" r:id="rId44"/>
    <p:sldId id="298" r:id="rId45"/>
    <p:sldId id="299" r:id="rId46"/>
    <p:sldId id="312" r:id="rId47"/>
    <p:sldId id="313" r:id="rId48"/>
    <p:sldId id="300" r:id="rId49"/>
    <p:sldId id="301" r:id="rId50"/>
    <p:sldId id="314" r:id="rId51"/>
    <p:sldId id="302" r:id="rId52"/>
    <p:sldId id="304" r:id="rId53"/>
    <p:sldId id="305" r:id="rId54"/>
    <p:sldId id="307" r:id="rId55"/>
    <p:sldId id="306" r:id="rId56"/>
    <p:sldId id="309" r:id="rId57"/>
    <p:sldId id="310" r:id="rId58"/>
    <p:sldId id="30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2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CFA6C-430C-489C-8C24-46AC97873DA5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2B2DA-5F3F-4BDE-9816-87649E802BB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349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Penatalaksanaan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kasus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pneumonia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mencegah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40%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pneumonia</a:t>
            </a:r>
          </a:p>
          <a:p>
            <a:pPr algn="just">
              <a:lnSpc>
                <a:spcPct val="170000"/>
              </a:lnSpc>
            </a:pP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Antibiotika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mengobati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pneumonia </a:t>
            </a:r>
          </a:p>
          <a:p>
            <a:pPr marL="771525" lvl="1" indent="-300038" algn="just">
              <a:lnSpc>
                <a:spcPct val="17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kematian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pneumonia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bakteri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(WHO,2010)</a:t>
            </a:r>
          </a:p>
          <a:p>
            <a:pPr marL="771525" lvl="1" indent="-300038" algn="just">
              <a:lnSpc>
                <a:spcPct val="17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bakteri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penyebab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pneumonia : Streptococcus pneumoniae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Haemophylus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influenza</a:t>
            </a:r>
          </a:p>
          <a:p>
            <a:pPr marL="771525" lvl="1" indent="-300038" algn="just">
              <a:lnSpc>
                <a:spcPct val="17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44,5%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kasus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pneumonia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diberikan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antibiotika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29,5%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kasus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bukan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pneumonia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diberikan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antibiotika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(SURVEI MORBIDITAS ISPA,2004)</a:t>
            </a:r>
          </a:p>
          <a:p>
            <a:pPr algn="just">
              <a:lnSpc>
                <a:spcPct val="170000"/>
              </a:lnSpc>
            </a:pP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Deteksi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kasus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dan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pengobatan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sedini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mungkin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mengurangi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kasus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yang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harus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dirujuk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menghemat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waktu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dan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biaya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keluarga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mengurangi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beban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rumah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sakit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70000"/>
              </a:lnSpc>
            </a:pP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Dengan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penggunaan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antibiotika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yang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tepat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antibiotika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dapat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dihemat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dan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resistensi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dapat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dikurangi</a:t>
            </a: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B33EB-488A-4348-AB72-08D7C6A7471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1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417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547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375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069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786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2853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26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8006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86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604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296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308C8-2A27-4F15-9E17-22B45B8BAAC3}" type="datetimeFigureOut">
              <a:rPr lang="id-ID" smtClean="0"/>
              <a:t>11/12/2017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74191-A8C4-434E-BC15-89620B547E3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209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EE1D-F2CE-4E2F-8DC9-2213F022F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8F8E89-238F-4FA1-9498-E422A20FB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03DCB-AB9D-4AAC-9065-E909EA8288E2}"/>
              </a:ext>
            </a:extLst>
          </p:cNvPr>
          <p:cNvSpPr txBox="1"/>
          <p:nvPr/>
        </p:nvSpPr>
        <p:spPr>
          <a:xfrm>
            <a:off x="8272130" y="63563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IW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239F7-3B22-44C4-AB99-9E800E38B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6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5A74-2B0C-492B-8E1D-1CF9E517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9150C-4C24-404E-8AC4-2A76FFC0A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CA2A6-1DD7-4F9E-BB72-9B1FE9B2C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55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A50A-DA27-4694-9CC5-C55AD5C1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278B4-D39B-4E44-A550-9BC085FA0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C411C-B805-4648-90D8-B80237682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6" r="12609"/>
          <a:stretch/>
        </p:blipFill>
        <p:spPr>
          <a:xfrm>
            <a:off x="0" y="-12496"/>
            <a:ext cx="9144000" cy="68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50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85" y="230275"/>
            <a:ext cx="8059480" cy="133705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TATALAKSANA BALITA BATUK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DAN ATAU 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KESUKARAN BERNAPAS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DB4C6-7DF2-42FD-97AE-35B9CA0A1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74" y="2046180"/>
            <a:ext cx="94615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d-ID" sz="10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1</a:t>
            </a:r>
            <a:endParaRPr lang="id-ID" altLang="id-ID" sz="100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45A9B314-E8C6-467C-B905-FE99E93E1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938" y="2551821"/>
            <a:ext cx="74427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d-ID" altLang="id-ID" sz="2800" dirty="0">
                <a:latin typeface="Arial" panose="020B0604020202020204" pitchFamily="34" charset="0"/>
                <a:cs typeface="Arial" panose="020B0604020202020204" pitchFamily="34" charset="0"/>
              </a:rPr>
              <a:t>penilaian anak batuk</a:t>
            </a:r>
            <a:r>
              <a:rPr lang="en-US" altLang="id-ID" sz="2800" dirty="0">
                <a:latin typeface="Arial" panose="020B0604020202020204" pitchFamily="34" charset="0"/>
                <a:cs typeface="Arial" panose="020B0604020202020204" pitchFamily="34" charset="0"/>
              </a:rPr>
              <a:t> &amp;/ </a:t>
            </a:r>
            <a:r>
              <a:rPr lang="id-ID" altLang="id-ID" sz="2800" dirty="0">
                <a:latin typeface="Arial" panose="020B0604020202020204" pitchFamily="34" charset="0"/>
                <a:cs typeface="Arial" panose="020B0604020202020204" pitchFamily="34" charset="0"/>
              </a:rPr>
              <a:t>kesukaran bernapas 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F93C2E5C-869A-45BD-A2C8-A966DAC6E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3330053"/>
            <a:ext cx="94615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d-ID" sz="10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2</a:t>
            </a:r>
            <a:endParaRPr lang="id-ID" altLang="id-ID" sz="100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55E9352-2436-4AAD-8CB5-3F516378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4493" y="3934600"/>
            <a:ext cx="74427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d-ID" altLang="id-ID" sz="2800" dirty="0">
                <a:latin typeface="Arial" panose="020B0604020202020204" pitchFamily="34" charset="0"/>
                <a:cs typeface="Arial" panose="020B0604020202020204" pitchFamily="34" charset="0"/>
              </a:rPr>
              <a:t>klasifikasi anak  batuk </a:t>
            </a:r>
            <a:r>
              <a:rPr lang="en-US" altLang="id-ID" sz="2800" dirty="0">
                <a:latin typeface="Arial" panose="020B0604020202020204" pitchFamily="34" charset="0"/>
                <a:cs typeface="Arial" panose="020B0604020202020204" pitchFamily="34" charset="0"/>
              </a:rPr>
              <a:t>&amp;/ </a:t>
            </a:r>
            <a:r>
              <a:rPr lang="id-ID" altLang="id-ID" sz="2800" dirty="0">
                <a:latin typeface="Arial" panose="020B0604020202020204" pitchFamily="34" charset="0"/>
                <a:cs typeface="Arial" panose="020B0604020202020204" pitchFamily="34" charset="0"/>
              </a:rPr>
              <a:t> sukar bernapas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64D3F96-CA91-4DBB-BAAB-B2611051E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5354" y="4965700"/>
            <a:ext cx="9461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d-ID" sz="10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3</a:t>
            </a:r>
            <a:endParaRPr lang="id-ID" altLang="id-ID" sz="100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55B857A-182F-47D6-8EE7-2E201E1AF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235" y="5511763"/>
            <a:ext cx="2622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d-ID" sz="2800" dirty="0" err="1">
                <a:latin typeface="Arial" panose="020B0604020202020204" pitchFamily="34" charset="0"/>
                <a:cs typeface="Arial" panose="020B0604020202020204" pitchFamily="34" charset="0"/>
              </a:rPr>
              <a:t>Pengobatan</a:t>
            </a:r>
            <a:endParaRPr lang="id-ID" altLang="id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D4E86B-D59E-4974-8539-CB9F4D40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258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85" y="230275"/>
            <a:ext cx="8059480" cy="133705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TATALAKSANA BALITA BATUK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DAN ATAU 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KESUKARAN BERNAPAS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DB4C6-7DF2-42FD-97AE-35B9CA0A1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242" y="2864891"/>
            <a:ext cx="94609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d-ID" sz="10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4</a:t>
            </a:r>
            <a:endParaRPr lang="id-ID" altLang="id-ID" sz="100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45A9B314-E8C6-467C-B905-FE99E93E1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3712" y="3370532"/>
            <a:ext cx="17756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d-ID" sz="2800" dirty="0" err="1">
                <a:latin typeface="Arial" panose="020B0604020202020204" pitchFamily="34" charset="0"/>
                <a:cs typeface="Arial" panose="020B0604020202020204" pitchFamily="34" charset="0"/>
              </a:rPr>
              <a:t>rujukan</a:t>
            </a:r>
            <a:endParaRPr lang="id-ID" altLang="id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F93C2E5C-869A-45BD-A2C8-A966DAC6E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9643" y="4425214"/>
            <a:ext cx="94609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d-ID" sz="10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5</a:t>
            </a:r>
            <a:endParaRPr lang="id-ID" altLang="id-ID" sz="100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55E9352-2436-4AAD-8CB5-3F5163781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9870" y="5029761"/>
            <a:ext cx="38915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d-ID" sz="2800" dirty="0" err="1">
                <a:latin typeface="Arial" panose="020B0604020202020204" pitchFamily="34" charset="0"/>
                <a:cs typeface="Arial" panose="020B0604020202020204" pitchFamily="34" charset="0"/>
              </a:rPr>
              <a:t>Perawatan</a:t>
            </a:r>
            <a:r>
              <a:rPr lang="en-US" altLang="id-ID" sz="28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altLang="id-ID" sz="2800" dirty="0" err="1">
                <a:latin typeface="Arial" panose="020B0604020202020204" pitchFamily="34" charset="0"/>
                <a:cs typeface="Arial" panose="020B0604020202020204" pitchFamily="34" charset="0"/>
              </a:rPr>
              <a:t>rumah</a:t>
            </a:r>
            <a:endParaRPr lang="id-ID" altLang="id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D5156-0004-4CB2-BD4E-E77FB0822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3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D6DFA7-87DF-43BE-B9C6-0E7AE06A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57" y="935665"/>
            <a:ext cx="4508205" cy="4508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398966-BCF5-442A-8792-06734AD142FC}"/>
              </a:ext>
            </a:extLst>
          </p:cNvPr>
          <p:cNvSpPr txBox="1"/>
          <p:nvPr/>
        </p:nvSpPr>
        <p:spPr>
          <a:xfrm>
            <a:off x="1137685" y="2317902"/>
            <a:ext cx="41148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Manfaat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tatalaksana</a:t>
            </a:r>
            <a:endParaRPr lang="id-ID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3EB884-70DF-4C04-8AEE-22D80CB9B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83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263E8-AC10-4D8E-98E0-20F04A73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9809A-ED07-4038-B1ED-2A61FEAAF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13428-0FB3-4776-B872-C23E0BDE2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2" r="12826"/>
          <a:stretch/>
        </p:blipFill>
        <p:spPr>
          <a:xfrm>
            <a:off x="0" y="13685"/>
            <a:ext cx="9144000" cy="68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3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95E0-A77B-4927-A718-D35E2013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70CB3-CA3C-4FEB-A05E-B1889BE1F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3B4A7-6C47-416E-8CEA-A5E9FCB4C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2" r="12500"/>
          <a:stretch/>
        </p:blipFill>
        <p:spPr>
          <a:xfrm>
            <a:off x="-23191" y="0"/>
            <a:ext cx="9167191" cy="685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9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1633-696F-450F-9FD5-4AEFE558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AF164-D818-49C0-9498-48FA4409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D55A5-4AE7-4F16-A59E-49E006802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1" r="12500"/>
          <a:stretch/>
        </p:blipFill>
        <p:spPr>
          <a:xfrm>
            <a:off x="0" y="1241"/>
            <a:ext cx="9143999" cy="68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2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F7D0-7DA4-4F0E-B203-F704491F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DD50-9631-4989-A7C9-0D8031989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1478F-E9F2-417E-9F1B-1A5730357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1" r="12283"/>
          <a:stretch/>
        </p:blipFill>
        <p:spPr>
          <a:xfrm>
            <a:off x="0" y="-1"/>
            <a:ext cx="9168849" cy="68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60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9CF8-B8BF-4F6F-9DBE-4002702A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A556B-F6E1-4700-858E-B6F1F8E29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C6203-E204-4A03-99AD-3EC2240D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6" r="12499"/>
          <a:stretch/>
        </p:blipFill>
        <p:spPr>
          <a:xfrm>
            <a:off x="0" y="-3743"/>
            <a:ext cx="9143999" cy="68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71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C557-022F-423D-996A-EFB90F46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A079C-EF61-4073-94C9-E8306521C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5B0BB-6A08-4F66-8E8F-3BF833748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r="12609"/>
          <a:stretch/>
        </p:blipFill>
        <p:spPr>
          <a:xfrm>
            <a:off x="13252" y="-1"/>
            <a:ext cx="9130748" cy="68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40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82F2-B350-46A8-89B7-0ACEA0DE0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68586-02AB-4707-B80C-D0A308FD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A4791-FD89-4333-830D-0E93CE67A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1" r="12500"/>
          <a:stretch/>
        </p:blipFill>
        <p:spPr>
          <a:xfrm>
            <a:off x="0" y="-1"/>
            <a:ext cx="9145657" cy="684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8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708D-3620-4B52-8423-05F31B53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B93F-DEF1-466E-9588-D7D01B899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6B110-DE58-410F-ABB7-6F5DF85B0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7" r="12391"/>
          <a:stretch/>
        </p:blipFill>
        <p:spPr>
          <a:xfrm>
            <a:off x="0" y="6221"/>
            <a:ext cx="9144000" cy="68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80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8FB4E-5891-4558-84A3-9EAF1DC65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402" y="0"/>
            <a:ext cx="438483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053DA5-BDFF-4765-BC14-5ED8815537AB}"/>
              </a:ext>
            </a:extLst>
          </p:cNvPr>
          <p:cNvSpPr txBox="1"/>
          <p:nvPr/>
        </p:nvSpPr>
        <p:spPr>
          <a:xfrm>
            <a:off x="4997300" y="1010094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Umur</a:t>
            </a:r>
            <a:endParaRPr lang="id-ID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2A26-4AFD-4448-ACCD-12B35D8AE0B0}"/>
              </a:ext>
            </a:extLst>
          </p:cNvPr>
          <p:cNvSpPr txBox="1"/>
          <p:nvPr/>
        </p:nvSpPr>
        <p:spPr>
          <a:xfrm>
            <a:off x="5071730" y="2821174"/>
            <a:ext cx="2402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Lama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batuk</a:t>
            </a:r>
            <a:endParaRPr lang="id-ID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87894-662D-499C-9A47-9A94056E5E68}"/>
              </a:ext>
            </a:extLst>
          </p:cNvPr>
          <p:cNvSpPr txBox="1"/>
          <p:nvPr/>
        </p:nvSpPr>
        <p:spPr>
          <a:xfrm>
            <a:off x="5149700" y="4203412"/>
            <a:ext cx="2756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Tanda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bahaya</a:t>
            </a:r>
            <a:endParaRPr lang="id-ID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E6ED46-029C-4476-A9B5-BF0E30BD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73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D1DC-FA4C-479C-A418-D16B0070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A058-5F9B-408F-8933-81FAD17B1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8BD93-B3C6-4FD4-840D-3AC784B9B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r="12718"/>
          <a:stretch/>
        </p:blipFill>
        <p:spPr>
          <a:xfrm>
            <a:off x="0" y="-18717"/>
            <a:ext cx="9143999" cy="68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76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F024-2886-488B-8E06-366FA5C2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9236-0510-4B63-A554-D0B418A4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45F9C-830D-4434-912D-528906EC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5" r="13261"/>
          <a:stretch/>
        </p:blipFill>
        <p:spPr>
          <a:xfrm>
            <a:off x="0" y="-35299"/>
            <a:ext cx="9144000" cy="695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90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434E-6648-41ED-8B10-D3492B7C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455B5-77BC-4DF7-BE10-6BB9771C0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CF8B7-14E8-4CB8-8E8B-F9BEA76D3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4" r="12608"/>
          <a:stretch/>
        </p:blipFill>
        <p:spPr>
          <a:xfrm>
            <a:off x="0" y="-36292"/>
            <a:ext cx="9125779" cy="68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81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268E-24F5-48A4-8593-C4ADF1F1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27A0-0E70-45F8-8EC1-BFE878E2B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9562D-5BE0-48AB-999F-7E65E2174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7" r="12391"/>
          <a:stretch/>
        </p:blipFill>
        <p:spPr>
          <a:xfrm>
            <a:off x="0" y="0"/>
            <a:ext cx="9152283" cy="68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0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C82F-373B-4266-AD3C-22A8F114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A669B-48B3-45A8-AD27-95D8AD412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51C6F-D2F1-4897-BF11-755DB0741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r="12718"/>
          <a:stretch/>
        </p:blipFill>
        <p:spPr>
          <a:xfrm>
            <a:off x="14908" y="0"/>
            <a:ext cx="9129092" cy="687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8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E183-99B2-48E9-8A7D-5D498727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E95D6-AC80-444F-8918-C5615901B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D2C15-31FD-4C5F-B557-76847A66D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7" r="12826"/>
          <a:stretch/>
        </p:blipFill>
        <p:spPr>
          <a:xfrm>
            <a:off x="0" y="0"/>
            <a:ext cx="9105901" cy="68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69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6D12-8B27-4AA6-A04F-7D1B3165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78E3B-5C35-4C0E-ABE6-24430618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2ABE1-1C02-4E2C-B2EA-7553C5EE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4" r="12608"/>
          <a:stretch/>
        </p:blipFill>
        <p:spPr>
          <a:xfrm>
            <a:off x="0" y="-13766"/>
            <a:ext cx="9144000" cy="69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8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745448-D858-436E-A9B1-3371393713B4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C0314-D793-41C2-9240-D2A1B640BAD1}"/>
              </a:ext>
            </a:extLst>
          </p:cNvPr>
          <p:cNvGrpSpPr>
            <a:grpSpLocks/>
          </p:cNvGrpSpPr>
          <p:nvPr/>
        </p:nvGrpSpPr>
        <p:grpSpPr bwMode="auto">
          <a:xfrm>
            <a:off x="3622675" y="698500"/>
            <a:ext cx="5521325" cy="708025"/>
            <a:chOff x="3622442" y="172078"/>
            <a:chExt cx="5521557" cy="708014"/>
          </a:xfrm>
        </p:grpSpPr>
        <p:sp>
          <p:nvSpPr>
            <p:cNvPr id="12303" name="Text Box 100">
              <a:extLst>
                <a:ext uri="{FF2B5EF4-FFF2-40B4-BE49-F238E27FC236}">
                  <a16:creationId xmlns:a16="http://schemas.microsoft.com/office/drawing/2014/main" id="{17344A90-00C6-47B1-8873-59B13A7EAF4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51131" y="172078"/>
              <a:ext cx="469286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id-ID" sz="320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id-ID" altLang="id-ID" sz="3200">
                  <a:latin typeface="Arial" panose="020B0604020202020204" pitchFamily="34" charset="0"/>
                  <a:cs typeface="Arial" panose="020B0604020202020204" pitchFamily="34" charset="0"/>
                </a:rPr>
                <a:t>neumonia balita  </a:t>
              </a:r>
            </a:p>
          </p:txBody>
        </p:sp>
        <p:grpSp>
          <p:nvGrpSpPr>
            <p:cNvPr id="12304" name="Group 120">
              <a:extLst>
                <a:ext uri="{FF2B5EF4-FFF2-40B4-BE49-F238E27FC236}">
                  <a16:creationId xmlns:a16="http://schemas.microsoft.com/office/drawing/2014/main" id="{18DE1221-2E88-4429-ABC1-41C7805C02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2442" y="295769"/>
              <a:ext cx="584323" cy="584323"/>
              <a:chOff x="-75197" y="-480088"/>
              <a:chExt cx="1269503" cy="1269503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91D58D5-AF92-4750-82AE-5875E0D6D67B}"/>
                  </a:ext>
                </a:extLst>
              </p:cNvPr>
              <p:cNvSpPr/>
              <p:nvPr/>
            </p:nvSpPr>
            <p:spPr>
              <a:xfrm>
                <a:off x="-75197" y="-479801"/>
                <a:ext cx="1269290" cy="1269216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3" name="Oval 4">
                <a:extLst>
                  <a:ext uri="{FF2B5EF4-FFF2-40B4-BE49-F238E27FC236}">
                    <a16:creationId xmlns:a16="http://schemas.microsoft.com/office/drawing/2014/main" id="{2529BD3E-DB7A-4ECE-9DE1-D6845BF9A34F}"/>
                  </a:ext>
                </a:extLst>
              </p:cNvPr>
              <p:cNvSpPr/>
              <p:nvPr/>
            </p:nvSpPr>
            <p:spPr>
              <a:xfrm>
                <a:off x="111058" y="-245272"/>
                <a:ext cx="896781" cy="89672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28448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sz="3600" b="1" dirty="0"/>
                  <a:t>1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2A6DB27-D876-483F-9C06-9F767DCB078A}"/>
              </a:ext>
            </a:extLst>
          </p:cNvPr>
          <p:cNvGrpSpPr>
            <a:grpSpLocks/>
          </p:cNvGrpSpPr>
          <p:nvPr/>
        </p:nvGrpSpPr>
        <p:grpSpPr bwMode="auto">
          <a:xfrm>
            <a:off x="3676650" y="2274888"/>
            <a:ext cx="5359400" cy="1570037"/>
            <a:chOff x="3657601" y="1267733"/>
            <a:chExt cx="5359501" cy="1569660"/>
          </a:xfrm>
        </p:grpSpPr>
        <p:sp>
          <p:nvSpPr>
            <p:cNvPr id="12299" name="Text Box 107">
              <a:extLst>
                <a:ext uri="{FF2B5EF4-FFF2-40B4-BE49-F238E27FC236}">
                  <a16:creationId xmlns:a16="http://schemas.microsoft.com/office/drawing/2014/main" id="{AD614FC8-9E52-4F95-B505-EAF6D957900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31736" y="1267733"/>
              <a:ext cx="4585366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id-ID" altLang="id-ID" sz="3200" dirty="0">
                  <a:latin typeface="Arial" panose="020B0604020202020204" pitchFamily="34" charset="0"/>
                  <a:cs typeface="Arial" panose="020B0604020202020204" pitchFamily="34" charset="0"/>
                </a:rPr>
                <a:t>penilaian anak batuk atau kesukaran bernapas</a:t>
              </a:r>
              <a:endParaRPr lang="en-US" altLang="id-ID" sz="3200" b="1" dirty="0">
                <a:latin typeface="Century Gothic" panose="020B0502020202020204" pitchFamily="34" charset="0"/>
              </a:endParaRPr>
            </a:p>
          </p:txBody>
        </p:sp>
        <p:grpSp>
          <p:nvGrpSpPr>
            <p:cNvPr id="12300" name="Group 126">
              <a:extLst>
                <a:ext uri="{FF2B5EF4-FFF2-40B4-BE49-F238E27FC236}">
                  <a16:creationId xmlns:a16="http://schemas.microsoft.com/office/drawing/2014/main" id="{1405BA52-EA77-4207-88A2-21768AD22E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1" y="1421586"/>
              <a:ext cx="584323" cy="584323"/>
              <a:chOff x="1190" y="306788"/>
              <a:chExt cx="1269503" cy="1269503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2978004-924D-4F0F-83C5-0DA48B73065E}"/>
                  </a:ext>
                </a:extLst>
              </p:cNvPr>
              <p:cNvSpPr/>
              <p:nvPr/>
            </p:nvSpPr>
            <p:spPr>
              <a:xfrm>
                <a:off x="1190" y="306999"/>
                <a:ext cx="1269260" cy="1268932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9" name="Oval 4">
                <a:extLst>
                  <a:ext uri="{FF2B5EF4-FFF2-40B4-BE49-F238E27FC236}">
                    <a16:creationId xmlns:a16="http://schemas.microsoft.com/office/drawing/2014/main" id="{3E66D960-85B2-40B1-8FCD-559A25E8DB17}"/>
                  </a:ext>
                </a:extLst>
              </p:cNvPr>
              <p:cNvSpPr/>
              <p:nvPr/>
            </p:nvSpPr>
            <p:spPr>
              <a:xfrm>
                <a:off x="187440" y="493201"/>
                <a:ext cx="896760" cy="89652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28448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sz="3600" b="1" dirty="0"/>
                  <a:t>2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018369-DD55-48F6-95CC-30DA4B3AEB7B}"/>
              </a:ext>
            </a:extLst>
          </p:cNvPr>
          <p:cNvGrpSpPr>
            <a:grpSpLocks/>
          </p:cNvGrpSpPr>
          <p:nvPr/>
        </p:nvGrpSpPr>
        <p:grpSpPr bwMode="auto">
          <a:xfrm>
            <a:off x="3676650" y="4048125"/>
            <a:ext cx="5448300" cy="2620963"/>
            <a:chOff x="3657601" y="2277817"/>
            <a:chExt cx="5447610" cy="2620700"/>
          </a:xfrm>
        </p:grpSpPr>
        <p:sp>
          <p:nvSpPr>
            <p:cNvPr id="12295" name="Text Box 176">
              <a:extLst>
                <a:ext uri="{FF2B5EF4-FFF2-40B4-BE49-F238E27FC236}">
                  <a16:creationId xmlns:a16="http://schemas.microsoft.com/office/drawing/2014/main" id="{6FE5E51D-90F3-40CF-9F85-71335E182B6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31736" y="2343972"/>
              <a:ext cx="4673475" cy="2554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id-ID" altLang="id-ID" sz="3200" dirty="0">
                  <a:latin typeface="Arial" panose="020B0604020202020204" pitchFamily="34" charset="0"/>
                  <a:cs typeface="Arial" panose="020B0604020202020204" pitchFamily="34" charset="0"/>
                </a:rPr>
                <a:t>klasifikasi anak  batuk dan sukar bernapas pada balita sesuai dengan bagan tatalaksana.</a:t>
              </a:r>
            </a:p>
          </p:txBody>
        </p:sp>
        <p:grpSp>
          <p:nvGrpSpPr>
            <p:cNvPr id="12296" name="Group 129">
              <a:extLst>
                <a:ext uri="{FF2B5EF4-FFF2-40B4-BE49-F238E27FC236}">
                  <a16:creationId xmlns:a16="http://schemas.microsoft.com/office/drawing/2014/main" id="{F0B61A60-2C05-40F2-A2A0-04C3E9FB20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1" y="2277817"/>
              <a:ext cx="584323" cy="584323"/>
              <a:chOff x="1190" y="507960"/>
              <a:chExt cx="1269503" cy="126950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607110D-6677-4974-ABA7-170D92724043}"/>
                  </a:ext>
                </a:extLst>
              </p:cNvPr>
              <p:cNvSpPr/>
              <p:nvPr/>
            </p:nvSpPr>
            <p:spPr>
              <a:xfrm>
                <a:off x="1190" y="507960"/>
                <a:ext cx="1269075" cy="1269108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2" name="Oval 4">
                <a:extLst>
                  <a:ext uri="{FF2B5EF4-FFF2-40B4-BE49-F238E27FC236}">
                    <a16:creationId xmlns:a16="http://schemas.microsoft.com/office/drawing/2014/main" id="{CC6CF4BF-6D89-49CA-824E-813EF275B23C}"/>
                  </a:ext>
                </a:extLst>
              </p:cNvPr>
              <p:cNvSpPr/>
              <p:nvPr/>
            </p:nvSpPr>
            <p:spPr>
              <a:xfrm>
                <a:off x="187413" y="694188"/>
                <a:ext cx="896629" cy="89665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28448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sz="3600" b="1" dirty="0"/>
                  <a:t>3</a:t>
                </a:r>
              </a:p>
            </p:txBody>
          </p:sp>
        </p:grpSp>
      </p:grpSp>
      <p:sp>
        <p:nvSpPr>
          <p:cNvPr id="12294" name="Rectangle 7">
            <a:extLst>
              <a:ext uri="{FF2B5EF4-FFF2-40B4-BE49-F238E27FC236}">
                <a16:creationId xmlns:a16="http://schemas.microsoft.com/office/drawing/2014/main" id="{F31C9021-2BBC-4277-BFDA-0AECA2894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1104900"/>
            <a:ext cx="31242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d-ID" sz="4800" b="1">
                <a:solidFill>
                  <a:srgbClr val="FFC000"/>
                </a:solidFill>
                <a:latin typeface="Arial Rounded MT Bold" panose="020F0704030504030204" pitchFamily="34" charset="0"/>
              </a:rPr>
              <a:t>Pokok</a:t>
            </a:r>
            <a:r>
              <a:rPr lang="id-ID" altLang="id-ID" sz="4800" b="1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id-ID" sz="4800" b="1">
                <a:solidFill>
                  <a:srgbClr val="FFC000"/>
                </a:solidFill>
                <a:latin typeface="Arial Rounded MT Bold" panose="020F0704030504030204" pitchFamily="34" charset="0"/>
              </a:rPr>
              <a:t>Bahasan</a:t>
            </a:r>
            <a:endParaRPr lang="en-US" altLang="id-ID" sz="2400" b="1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8DBEF-C29F-4EA3-953E-4A990BE5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EA004-E4F8-485F-BAF5-D201CEC53799}"/>
              </a:ext>
            </a:extLst>
          </p:cNvPr>
          <p:cNvSpPr txBox="1"/>
          <p:nvPr/>
        </p:nvSpPr>
        <p:spPr>
          <a:xfrm>
            <a:off x="8272130" y="63563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IW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37976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F90A-6E75-4C47-B3AB-5621807A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BBA151-3561-4261-BDD6-C352EDB44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67" r="12996"/>
          <a:stretch/>
        </p:blipFill>
        <p:spPr>
          <a:xfrm>
            <a:off x="-89451" y="9941"/>
            <a:ext cx="9233451" cy="68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2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70C0-9218-4280-A7CF-C88911FE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AB5B-ED99-403D-A21C-E2EBF2B2C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4B4B5-B346-40CE-9F42-190B4531F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6" r="12391"/>
          <a:stretch/>
        </p:blipFill>
        <p:spPr>
          <a:xfrm>
            <a:off x="0" y="-47349"/>
            <a:ext cx="9213574" cy="69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1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268E-24F5-48A4-8593-C4ADF1F1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27A0-0E70-45F8-8EC1-BFE878E2B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9562D-5BE0-48AB-999F-7E65E2174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7" r="12391"/>
          <a:stretch/>
        </p:blipFill>
        <p:spPr>
          <a:xfrm>
            <a:off x="0" y="0"/>
            <a:ext cx="9152283" cy="68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2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CDDC-D05D-42AC-9E90-78EC4F29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A1DC-D7F9-4E0B-8D06-63AEC936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F3E2C-35C9-4FE5-9323-771E77557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r="12718"/>
          <a:stretch/>
        </p:blipFill>
        <p:spPr>
          <a:xfrm>
            <a:off x="0" y="-18717"/>
            <a:ext cx="9143999" cy="688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43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8139"/>
            <a:ext cx="9144000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BA0815-C041-4015-B62C-B4C951C93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2873E-DFF2-4D33-A5D8-95F0C9A4EFFA}"/>
              </a:ext>
            </a:extLst>
          </p:cNvPr>
          <p:cNvSpPr txBox="1"/>
          <p:nvPr/>
        </p:nvSpPr>
        <p:spPr>
          <a:xfrm>
            <a:off x="3689496" y="106328"/>
            <a:ext cx="21584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Arial Rounded MT Bold" panose="020F0704030504030204" pitchFamily="34" charset="0"/>
              </a:rPr>
              <a:t>TDDK</a:t>
            </a:r>
            <a:endParaRPr lang="id-ID" sz="5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81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Rounded MT Bold" panose="020F0704030504030204" pitchFamily="34" charset="0"/>
              </a:rPr>
              <a:t>DETEKSI  PNEUMONIA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741758" y="2127667"/>
          <a:ext cx="7886699" cy="2203827"/>
        </p:xfrm>
        <a:graphic>
          <a:graphicData uri="http://schemas.openxmlformats.org/drawingml/2006/table">
            <a:tbl>
              <a:tblPr/>
              <a:tblGrid>
                <a:gridCol w="2710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38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METODE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SENSITIVITAS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SPESIFISITAS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7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STETOSKOP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53%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59%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HITUNG NAPAS/ TDDK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77%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</a:tabLst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58%</a:t>
                      </a:r>
                    </a:p>
                  </a:txBody>
                  <a:tcPr marL="68580" marR="68580" marT="34290" marB="34290" horzOverflow="overflow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 Box 21"/>
          <p:cNvSpPr txBox="1">
            <a:spLocks noGrp="1" noChangeArrowheads="1"/>
          </p:cNvSpPr>
          <p:nvPr>
            <p:ph sz="half" idx="2"/>
          </p:nvPr>
        </p:nvSpPr>
        <p:spPr bwMode="auto">
          <a:xfrm>
            <a:off x="660550" y="4767431"/>
            <a:ext cx="7999810" cy="1512209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Demam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batuk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bukanlah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kriteria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pneumonia. </a:t>
            </a:r>
          </a:p>
          <a:p>
            <a:pPr algn="just" eaLnBrk="1" hangingPunct="1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Spesifitas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gejala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prediksinya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5A087-48EB-4B62-89A0-11878949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13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D59E-BE59-4F85-B1DA-E8BEE5BC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670B2-A286-43E2-ADAE-4C5C5B65B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F9ABD-D5C9-479B-8D5C-02E18762E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6" r="13152"/>
          <a:stretch/>
        </p:blipFill>
        <p:spPr>
          <a:xfrm>
            <a:off x="0" y="-56647"/>
            <a:ext cx="9144000" cy="694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06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83E99-470F-4572-911C-E0A8C787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Rounded MT Bold" panose="020F0704030504030204" pitchFamily="34" charset="0"/>
              </a:rPr>
              <a:t>TANDA BAHAYA &lt; 2 BULAN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B02A7-5D84-4E56-8B3C-D38ED545A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 w="3175">
            <a:solidFill>
              <a:schemeClr val="tx1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Napas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cepat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≥60x/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Napas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lambat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≤30x/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TDDK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Kurang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minum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Kejang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Kesadaran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id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7BA1D-B96E-4B1D-ADBD-4E6D213C4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 w="3175">
            <a:solidFill>
              <a:schemeClr val="tx1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Stridor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Wheezing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kaki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teraba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dingin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7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demam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7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7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7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7"/>
            </a:pPr>
            <a:endParaRPr lang="id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91DC-72E8-4EED-BB99-CAA857C8D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31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83E99-470F-4572-911C-E0A8C787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Rounded MT Bold" panose="020F0704030504030204" pitchFamily="34" charset="0"/>
              </a:rPr>
              <a:t>TANDA BAHAYA 2 – 59 BLN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B02A7-5D84-4E56-8B3C-D38ED545A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 w="3175">
            <a:solidFill>
              <a:schemeClr val="tx1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minum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Kejang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Kesadaran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menurun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id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7BA1D-B96E-4B1D-ADBD-4E6D213C4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 w="3175">
            <a:solidFill>
              <a:schemeClr val="tx1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Stridor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Gizi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buruk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kaki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teraba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dingin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Tampak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biru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4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4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4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 startAt="4"/>
            </a:pPr>
            <a:endParaRPr lang="id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91DC-72E8-4EED-BB99-CAA857C8D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32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9D1823-BE86-4F65-AC62-B307ACFC8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7" r="12826"/>
          <a:stretch/>
        </p:blipFill>
        <p:spPr>
          <a:xfrm>
            <a:off x="0" y="-28783"/>
            <a:ext cx="9144000" cy="69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1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ECA725-42A5-425F-B0FB-F8316095FF16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81A0AC-DEAB-4968-AC0D-51ACB6825B07}"/>
              </a:ext>
            </a:extLst>
          </p:cNvPr>
          <p:cNvGrpSpPr>
            <a:grpSpLocks/>
          </p:cNvGrpSpPr>
          <p:nvPr/>
        </p:nvGrpSpPr>
        <p:grpSpPr bwMode="auto">
          <a:xfrm>
            <a:off x="3622675" y="698500"/>
            <a:ext cx="5521325" cy="954107"/>
            <a:chOff x="3622442" y="172078"/>
            <a:chExt cx="5521557" cy="953627"/>
          </a:xfrm>
        </p:grpSpPr>
        <p:sp>
          <p:nvSpPr>
            <p:cNvPr id="13327" name="Text Box 100">
              <a:extLst>
                <a:ext uri="{FF2B5EF4-FFF2-40B4-BE49-F238E27FC236}">
                  <a16:creationId xmlns:a16="http://schemas.microsoft.com/office/drawing/2014/main" id="{2AC87511-06C5-4B70-90E4-8466D297D77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51131" y="172078"/>
              <a:ext cx="4692868" cy="953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12788" indent="-531813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id-ID" sz="2800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id-ID" altLang="id-ID" sz="2800" dirty="0">
                  <a:latin typeface="Arial" panose="020B0604020202020204" pitchFamily="34" charset="0"/>
                  <a:cs typeface="Arial" panose="020B0604020202020204" pitchFamily="34" charset="0"/>
                </a:rPr>
                <a:t>engobatan pneumonia balita</a:t>
              </a:r>
            </a:p>
          </p:txBody>
        </p:sp>
        <p:grpSp>
          <p:nvGrpSpPr>
            <p:cNvPr id="13328" name="Group 120">
              <a:extLst>
                <a:ext uri="{FF2B5EF4-FFF2-40B4-BE49-F238E27FC236}">
                  <a16:creationId xmlns:a16="http://schemas.microsoft.com/office/drawing/2014/main" id="{340819CE-F8E4-4E08-883E-2E372D3D77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2442" y="295769"/>
              <a:ext cx="584323" cy="584323"/>
              <a:chOff x="-75197" y="-480088"/>
              <a:chExt cx="1269503" cy="1269503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37EFC9A-3104-4A05-B141-2C04C1A162E0}"/>
                  </a:ext>
                </a:extLst>
              </p:cNvPr>
              <p:cNvSpPr/>
              <p:nvPr/>
            </p:nvSpPr>
            <p:spPr>
              <a:xfrm>
                <a:off x="-75197" y="-479932"/>
                <a:ext cx="1269290" cy="1268597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3" name="Oval 4">
                <a:extLst>
                  <a:ext uri="{FF2B5EF4-FFF2-40B4-BE49-F238E27FC236}">
                    <a16:creationId xmlns:a16="http://schemas.microsoft.com/office/drawing/2014/main" id="{34DB3E20-FAAA-4715-BA2A-9F350A119D01}"/>
                  </a:ext>
                </a:extLst>
              </p:cNvPr>
              <p:cNvSpPr/>
              <p:nvPr/>
            </p:nvSpPr>
            <p:spPr>
              <a:xfrm>
                <a:off x="111058" y="-245517"/>
                <a:ext cx="896781" cy="8962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28448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sz="3600" b="1" dirty="0"/>
                  <a:t>4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B097-93E8-4BF0-9A2C-54C41D6F2BA2}"/>
              </a:ext>
            </a:extLst>
          </p:cNvPr>
          <p:cNvGrpSpPr>
            <a:grpSpLocks/>
          </p:cNvGrpSpPr>
          <p:nvPr/>
        </p:nvGrpSpPr>
        <p:grpSpPr bwMode="auto">
          <a:xfrm>
            <a:off x="3676650" y="2713626"/>
            <a:ext cx="5359400" cy="649287"/>
            <a:chOff x="3657601" y="1357837"/>
            <a:chExt cx="5359501" cy="648072"/>
          </a:xfrm>
        </p:grpSpPr>
        <p:sp>
          <p:nvSpPr>
            <p:cNvPr id="13323" name="Text Box 107">
              <a:extLst>
                <a:ext uri="{FF2B5EF4-FFF2-40B4-BE49-F238E27FC236}">
                  <a16:creationId xmlns:a16="http://schemas.microsoft.com/office/drawing/2014/main" id="{639219C6-2C12-41AD-9F25-59C1B475E54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31736" y="1357837"/>
              <a:ext cx="458536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id-ID" altLang="id-ID" sz="3200" dirty="0">
                  <a:latin typeface="Arial" panose="020B0604020202020204" pitchFamily="34" charset="0"/>
                  <a:cs typeface="Arial" panose="020B0604020202020204" pitchFamily="34" charset="0"/>
                </a:rPr>
                <a:t>tindakan rujukan </a:t>
              </a:r>
            </a:p>
          </p:txBody>
        </p:sp>
        <p:grpSp>
          <p:nvGrpSpPr>
            <p:cNvPr id="13324" name="Group 126">
              <a:extLst>
                <a:ext uri="{FF2B5EF4-FFF2-40B4-BE49-F238E27FC236}">
                  <a16:creationId xmlns:a16="http://schemas.microsoft.com/office/drawing/2014/main" id="{74FD7FC2-E4FA-4ED1-AEA0-599E677AE5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1" y="1421586"/>
              <a:ext cx="584323" cy="584323"/>
              <a:chOff x="1190" y="306788"/>
              <a:chExt cx="1269503" cy="1269503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D279EC1-5D9F-4DE1-9DC0-49B76C1D46C6}"/>
                  </a:ext>
                </a:extLst>
              </p:cNvPr>
              <p:cNvSpPr/>
              <p:nvPr/>
            </p:nvSpPr>
            <p:spPr>
              <a:xfrm>
                <a:off x="1190" y="305988"/>
                <a:ext cx="1269260" cy="1270303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9" name="Oval 4">
                <a:extLst>
                  <a:ext uri="{FF2B5EF4-FFF2-40B4-BE49-F238E27FC236}">
                    <a16:creationId xmlns:a16="http://schemas.microsoft.com/office/drawing/2014/main" id="{6CE97B03-8359-4C4E-AE4E-3DF48FA0C3DA}"/>
                  </a:ext>
                </a:extLst>
              </p:cNvPr>
              <p:cNvSpPr/>
              <p:nvPr/>
            </p:nvSpPr>
            <p:spPr>
              <a:xfrm>
                <a:off x="187440" y="491886"/>
                <a:ext cx="896760" cy="8985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28448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sz="3600" b="1" dirty="0"/>
                  <a:t>5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B29DE6-CDC6-4442-BED2-72342DA95D75}"/>
              </a:ext>
            </a:extLst>
          </p:cNvPr>
          <p:cNvGrpSpPr>
            <a:grpSpLocks/>
          </p:cNvGrpSpPr>
          <p:nvPr/>
        </p:nvGrpSpPr>
        <p:grpSpPr bwMode="auto">
          <a:xfrm>
            <a:off x="3676650" y="4489411"/>
            <a:ext cx="5405769" cy="1144587"/>
            <a:chOff x="3657601" y="2277817"/>
            <a:chExt cx="5405083" cy="1143373"/>
          </a:xfrm>
        </p:grpSpPr>
        <p:sp>
          <p:nvSpPr>
            <p:cNvPr id="13319" name="Text Box 176">
              <a:extLst>
                <a:ext uri="{FF2B5EF4-FFF2-40B4-BE49-F238E27FC236}">
                  <a16:creationId xmlns:a16="http://schemas.microsoft.com/office/drawing/2014/main" id="{CEB042CD-EC8A-4ECE-B53C-DD4D4864CA1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89209" y="2343972"/>
              <a:ext cx="4673475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id-ID" altLang="id-ID" sz="3200" dirty="0">
                  <a:latin typeface="Arial" panose="020B0604020202020204" pitchFamily="34" charset="0"/>
                  <a:cs typeface="Arial" panose="020B0604020202020204" pitchFamily="34" charset="0"/>
                </a:rPr>
                <a:t>komunikasi dengan ibu balita/orang tua/keluarga </a:t>
              </a:r>
            </a:p>
          </p:txBody>
        </p:sp>
        <p:grpSp>
          <p:nvGrpSpPr>
            <p:cNvPr id="13320" name="Group 129">
              <a:extLst>
                <a:ext uri="{FF2B5EF4-FFF2-40B4-BE49-F238E27FC236}">
                  <a16:creationId xmlns:a16="http://schemas.microsoft.com/office/drawing/2014/main" id="{BC3E6BEA-1901-4480-8EC6-3370AED61B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1" y="2277817"/>
              <a:ext cx="584323" cy="584323"/>
              <a:chOff x="1190" y="507960"/>
              <a:chExt cx="1269503" cy="1269503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FC0F56A-21F7-4B60-9CF7-4CBDCA017FFD}"/>
                  </a:ext>
                </a:extLst>
              </p:cNvPr>
              <p:cNvSpPr/>
              <p:nvPr/>
            </p:nvSpPr>
            <p:spPr>
              <a:xfrm>
                <a:off x="1190" y="507960"/>
                <a:ext cx="1269075" cy="1267890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2" name="Oval 4">
                <a:extLst>
                  <a:ext uri="{FF2B5EF4-FFF2-40B4-BE49-F238E27FC236}">
                    <a16:creationId xmlns:a16="http://schemas.microsoft.com/office/drawing/2014/main" id="{A8D247BE-FA4D-4B70-A801-C2C65A7063C6}"/>
                  </a:ext>
                </a:extLst>
              </p:cNvPr>
              <p:cNvSpPr/>
              <p:nvPr/>
            </p:nvSpPr>
            <p:spPr>
              <a:xfrm>
                <a:off x="187413" y="694009"/>
                <a:ext cx="896629" cy="89579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spcCol="1270" anchor="ctr"/>
              <a:lstStyle/>
              <a:p>
                <a:pPr algn="ctr" defTabSz="28448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r>
                  <a:rPr lang="en-US" sz="3600" b="1" dirty="0"/>
                  <a:t>6</a:t>
                </a:r>
              </a:p>
            </p:txBody>
          </p:sp>
        </p:grpSp>
      </p:grpSp>
      <p:sp>
        <p:nvSpPr>
          <p:cNvPr id="13318" name="Rectangle 7">
            <a:extLst>
              <a:ext uri="{FF2B5EF4-FFF2-40B4-BE49-F238E27FC236}">
                <a16:creationId xmlns:a16="http://schemas.microsoft.com/office/drawing/2014/main" id="{C66E1A86-3C37-421A-B452-670BD74A3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1104900"/>
            <a:ext cx="31242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id-ID" sz="4800" b="1">
                <a:solidFill>
                  <a:srgbClr val="FFC000"/>
                </a:solidFill>
                <a:latin typeface="Arial Rounded MT Bold" panose="020F0704030504030204" pitchFamily="34" charset="0"/>
              </a:rPr>
              <a:t>Pokok</a:t>
            </a:r>
            <a:r>
              <a:rPr lang="id-ID" altLang="id-ID" sz="4800" b="1">
                <a:solidFill>
                  <a:srgbClr val="FFC000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id-ID" sz="4800" b="1">
                <a:solidFill>
                  <a:srgbClr val="FFC000"/>
                </a:solidFill>
                <a:latin typeface="Arial Rounded MT Bold" panose="020F0704030504030204" pitchFamily="34" charset="0"/>
              </a:rPr>
              <a:t>Bahasan</a:t>
            </a:r>
            <a:endParaRPr lang="en-US" altLang="id-ID" sz="2400" b="1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62E7E-4A6C-4DB7-82CD-BCF3CA7C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8480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1325333"/>
            <a:ext cx="6683765" cy="422009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55" y="615982"/>
            <a:ext cx="8993569" cy="567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A3470-E1F8-4957-B197-50B74829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9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787400"/>
            <a:ext cx="9144000" cy="591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EE797-0127-4EF9-ADFB-FB0F864D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10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A13B-048C-4986-84CE-3ADF1299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6758A-8541-4E9C-B214-0EF984CAC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3ECE1-00E8-4472-A3B2-0549E899B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6" r="12499"/>
          <a:stretch/>
        </p:blipFill>
        <p:spPr>
          <a:xfrm>
            <a:off x="0" y="-3743"/>
            <a:ext cx="9143999" cy="68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05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4722-98A3-46E3-A1E3-F59F19E9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BB640-4E49-4922-BFBA-6C1121207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C2EB8-1C62-4265-8BDD-47CAEF156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6" r="13043"/>
          <a:stretch/>
        </p:blipFill>
        <p:spPr>
          <a:xfrm>
            <a:off x="0" y="-47765"/>
            <a:ext cx="9144000" cy="69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6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1E5E3-10F1-4CD6-8C80-C3CF6D78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88476-C34E-48FA-B239-B47A5E96F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77719-4B5E-496D-89DF-FF382F057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9" r="12935"/>
          <a:stretch/>
        </p:blipFill>
        <p:spPr>
          <a:xfrm>
            <a:off x="18220" y="-1"/>
            <a:ext cx="9125780" cy="689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93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B6A0-7607-4809-A46A-C62E1F12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705B2-2898-4E5B-82B3-0619ABE86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0BECD-52DA-4710-A7FA-FBEB75190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6" r="12826"/>
          <a:stretch/>
        </p:blipFill>
        <p:spPr>
          <a:xfrm>
            <a:off x="0" y="-30078"/>
            <a:ext cx="9144000" cy="691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34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F283-A1B9-4CC0-9C98-AD1A2C79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  <a:cs typeface="Arial" panose="020B0604020202020204" pitchFamily="34" charset="0"/>
              </a:rPr>
              <a:t>DEMAM</a:t>
            </a:r>
            <a:endParaRPr lang="id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B094AB-77FA-4786-A75F-46FD4A726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3865" y="2696752"/>
            <a:ext cx="3657600" cy="2438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455F8-6E8A-4FE6-B5BD-4DFA8E218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124EE-EF2F-4A42-87E5-FA65EC5D8527}"/>
              </a:ext>
            </a:extLst>
          </p:cNvPr>
          <p:cNvSpPr/>
          <p:nvPr/>
        </p:nvSpPr>
        <p:spPr>
          <a:xfrm>
            <a:off x="492773" y="1989692"/>
            <a:ext cx="46985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id-ID" sz="3200" dirty="0">
                <a:latin typeface="Arial Rounded MT Bold" panose="020F0704030504030204" pitchFamily="34" charset="0"/>
                <a:cs typeface="Arial" panose="020B0604020202020204" pitchFamily="34" charset="0"/>
              </a:rPr>
              <a:t>≥38</a:t>
            </a:r>
            <a:r>
              <a:rPr lang="en-US" altLang="id-ID" sz="3200" dirty="0"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r>
              <a:rPr lang="en-US" altLang="id-ID" sz="3200" dirty="0">
                <a:latin typeface="Arial Rounded MT Bold" panose="020F0704030504030204" pitchFamily="34" charset="0"/>
                <a:cs typeface="Arial" panose="020B0604020202020204" pitchFamily="34" charset="0"/>
              </a:rPr>
              <a:t>C </a:t>
            </a:r>
            <a:r>
              <a:rPr lang="en-US" altLang="id-ID" sz="3200" dirty="0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id-ID" sz="3200" dirty="0" err="1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Parasetamol</a:t>
            </a:r>
            <a:endParaRPr lang="en-US" altLang="id-ID" sz="3200" dirty="0">
              <a:latin typeface="Arial Rounded MT Bold" panose="020F07040305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altLang="id-ID" sz="3200" dirty="0">
              <a:latin typeface="Arial Rounded MT Bold" panose="020F07040305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id-ID" sz="3200" dirty="0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10 mg/</a:t>
            </a:r>
            <a:r>
              <a:rPr lang="en-US" altLang="id-ID" sz="3200" dirty="0" err="1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kgBB</a:t>
            </a:r>
            <a:r>
              <a:rPr lang="en-US" altLang="id-ID" sz="3200" dirty="0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id-ID" sz="3200" dirty="0" err="1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tiap</a:t>
            </a:r>
            <a:r>
              <a:rPr lang="en-US" altLang="id-ID" sz="3200" dirty="0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6 jam</a:t>
            </a:r>
            <a:endParaRPr lang="en-US" altLang="id-ID" sz="32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EE06E-2654-4128-9EB9-E60F9BD904DF}"/>
              </a:ext>
            </a:extLst>
          </p:cNvPr>
          <p:cNvSpPr/>
          <p:nvPr/>
        </p:nvSpPr>
        <p:spPr>
          <a:xfrm>
            <a:off x="485682" y="4576946"/>
            <a:ext cx="43919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id-ID" sz="3200" dirty="0">
                <a:latin typeface="Arial Rounded MT Bold" panose="020F0704030504030204" pitchFamily="34" charset="0"/>
                <a:cs typeface="Arial" panose="020B0604020202020204" pitchFamily="34" charset="0"/>
              </a:rPr>
              <a:t>&lt;38</a:t>
            </a:r>
            <a:r>
              <a:rPr lang="en-US" altLang="id-ID" sz="3200" dirty="0"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r>
              <a:rPr lang="en-US" altLang="id-ID" sz="3200" dirty="0">
                <a:latin typeface="Arial Rounded MT Bold" panose="020F0704030504030204" pitchFamily="34" charset="0"/>
                <a:cs typeface="Arial" panose="020B0604020202020204" pitchFamily="34" charset="0"/>
              </a:rPr>
              <a:t>C </a:t>
            </a:r>
            <a:r>
              <a:rPr lang="en-US" altLang="id-ID" sz="3200" dirty="0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id-ID" sz="3200" dirty="0" err="1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cairan</a:t>
            </a:r>
            <a:r>
              <a:rPr lang="en-US" altLang="id-ID" sz="3200" dirty="0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 ASI </a:t>
            </a:r>
          </a:p>
          <a:p>
            <a:r>
              <a:rPr lang="en-US" altLang="id-ID" sz="3200" dirty="0" err="1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lebih</a:t>
            </a:r>
            <a:r>
              <a:rPr lang="en-US" altLang="id-ID" sz="3200" dirty="0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id-ID" sz="3200" dirty="0" err="1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sering</a:t>
            </a:r>
            <a:endParaRPr lang="en-US" altLang="id-ID" sz="32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80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ECC0D-4D46-432D-992F-3B0F38D18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32C96-C28B-40CF-B7C2-65A5FA4D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5F81C7-1C16-4F65-81BB-C8CB5C105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00" r="11877"/>
          <a:stretch/>
        </p:blipFill>
        <p:spPr>
          <a:xfrm>
            <a:off x="-54495" y="1"/>
            <a:ext cx="9198495" cy="6896862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B61600D-BD18-43C2-BA66-09292055ABB7}"/>
              </a:ext>
            </a:extLst>
          </p:cNvPr>
          <p:cNvSpPr/>
          <p:nvPr/>
        </p:nvSpPr>
        <p:spPr>
          <a:xfrm>
            <a:off x="915280" y="501129"/>
            <a:ext cx="7224029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4400" dirty="0">
                <a:latin typeface="Arial Rounded MT Bold" panose="020F0704030504030204" pitchFamily="34" charset="0"/>
                <a:cs typeface="Arial" panose="020B0604020202020204" pitchFamily="34" charset="0"/>
              </a:rPr>
              <a:t>WHEEZING </a:t>
            </a:r>
            <a:r>
              <a:rPr lang="en-US" sz="4400" dirty="0">
                <a:latin typeface="Arial Rounded MT Bold" panose="020F07040305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4400" dirty="0">
                <a:latin typeface="Arial Rounded MT Bold" panose="020F0704030504030204" pitchFamily="34" charset="0"/>
                <a:cs typeface="Arial" panose="020B0604020202020204" pitchFamily="34" charset="0"/>
              </a:rPr>
              <a:t>Salbutamol</a:t>
            </a:r>
            <a:endParaRPr lang="id-ID" sz="4400" dirty="0"/>
          </a:p>
        </p:txBody>
      </p:sp>
    </p:spTree>
    <p:extLst>
      <p:ext uri="{BB962C8B-B14F-4D97-AF65-F5344CB8AC3E}">
        <p14:creationId xmlns:p14="http://schemas.microsoft.com/office/powerpoint/2010/main" val="173268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906B-7FEC-4844-A666-E2111EE2C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BE2F1-844F-473E-9AB4-1152FF3F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2EBB6-15AA-4911-BB39-E736687EE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4" r="12826"/>
          <a:stretch/>
        </p:blipFill>
        <p:spPr>
          <a:xfrm>
            <a:off x="0" y="-38908"/>
            <a:ext cx="9144000" cy="6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07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6345-54CA-449F-8F34-0CFA9A33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F3B3-5ABC-4BCA-BD5C-44AE7F705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9322C-C0D6-414D-9545-CECD4F4E3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4" r="12500"/>
          <a:stretch/>
        </p:blipFill>
        <p:spPr>
          <a:xfrm>
            <a:off x="0" y="-34990"/>
            <a:ext cx="9144000" cy="68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5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EB13C5A8-38F5-43B9-A77D-64AB8C8DB3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2276475"/>
            <a:ext cx="4751387" cy="20161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id-ID" sz="50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Pneumonia </a:t>
            </a:r>
            <a:r>
              <a:rPr lang="en-US" altLang="id-ID" sz="5000" b="1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balita</a:t>
            </a:r>
            <a:endParaRPr lang="id-ID" altLang="id-ID" sz="5000" b="1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14339" name="Picture 6">
            <a:extLst>
              <a:ext uri="{FF2B5EF4-FFF2-40B4-BE49-F238E27FC236}">
                <a16:creationId xmlns:a16="http://schemas.microsoft.com/office/drawing/2014/main" id="{45386BC2-1BEA-475D-9A09-E00CC971B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1" y="838200"/>
            <a:ext cx="52197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D453FD2-56D8-4E4B-963F-F723B8DF9312}"/>
              </a:ext>
            </a:extLst>
          </p:cNvPr>
          <p:cNvSpPr/>
          <p:nvPr/>
        </p:nvSpPr>
        <p:spPr bwMode="auto">
          <a:xfrm flipH="1">
            <a:off x="8369472" y="106324"/>
            <a:ext cx="508724" cy="73704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28448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4400" b="1" dirty="0"/>
              <a:t>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1E5BBD-A26E-43EB-B177-94EC207B8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23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0C8D7-08F8-425F-92B9-69169A15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9A5DC-8F6A-47BF-8FC2-1D47CB440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B449C71-186C-49A7-88F0-A408B6C3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39167"/>
            <a:ext cx="9144000" cy="549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4781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CF2B-04F9-4356-83EA-397693ED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6D2E8-6D70-44B7-9F5A-7B2A1058D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4313D-EE11-47F6-A001-375F2C4B9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7" r="12608"/>
          <a:stretch/>
        </p:blipFill>
        <p:spPr>
          <a:xfrm>
            <a:off x="0" y="-18717"/>
            <a:ext cx="9144000" cy="68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23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B1E0-630F-4AAC-BEAB-C0DDB4A3B0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05513" y="418655"/>
            <a:ext cx="6172200" cy="742950"/>
          </a:xfrm>
        </p:spPr>
        <p:txBody>
          <a:bodyPr rtlCol="0" anchorCtr="1">
            <a:norm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anose="020F0704030504030204" pitchFamily="34" charset="0"/>
                <a:ea typeface="ＭＳ Ｐゴシック" charset="-128"/>
              </a:rPr>
              <a:t>KASUS 1 </a:t>
            </a:r>
          </a:p>
        </p:txBody>
      </p:sp>
      <p:sp>
        <p:nvSpPr>
          <p:cNvPr id="109571" name="Content Placeholder 2">
            <a:extLst>
              <a:ext uri="{FF2B5EF4-FFF2-40B4-BE49-F238E27FC236}">
                <a16:creationId xmlns:a16="http://schemas.microsoft.com/office/drawing/2014/main" id="{5B11124D-6467-46BE-94B7-0DC733B7F9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5182" y="1808162"/>
            <a:ext cx="8484782" cy="4167335"/>
          </a:xfrm>
        </p:spPr>
        <p:txBody>
          <a:bodyPr rtlCol="0">
            <a:normAutofit fontScale="92500" lnSpcReduction="10000"/>
          </a:bodyPr>
          <a:lstStyle/>
          <a:p>
            <a:pPr marL="137160" indent="-137160">
              <a:buClr>
                <a:schemeClr val="accent1">
                  <a:lumMod val="75000"/>
                </a:schemeClr>
              </a:buClr>
              <a:buNone/>
              <a:defRPr/>
            </a:pP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Ibu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Intan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membawa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anaknya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umur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tahun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ke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Puskesmas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karena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batuk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1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minggu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&amp; 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kesukaran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bernapas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. 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Intan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tidak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kejang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&amp;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tidak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demam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.</a:t>
            </a:r>
          </a:p>
          <a:p>
            <a:pPr marL="137160" indent="-137160">
              <a:buClr>
                <a:schemeClr val="accent1">
                  <a:lumMod val="75000"/>
                </a:schemeClr>
              </a:buClr>
              <a:buNone/>
              <a:defRPr/>
            </a:pPr>
            <a:endParaRPr lang="en-US" dirty="0"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137160" indent="-137160">
              <a:buClr>
                <a:schemeClr val="accent1">
                  <a:lumMod val="75000"/>
                </a:schemeClr>
              </a:buClr>
              <a:buNone/>
              <a:defRPr/>
            </a:pP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Waktu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diperiksa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Intan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bernapas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63x/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mnt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, dada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bagian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bawah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tertarik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ke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dalam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ketika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menarik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napas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Tidak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ada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suara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berisik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ketika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bernapas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Intan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nampak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lesu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tetapi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masih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bereaksi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terhadap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suara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sekitarnya</a:t>
            </a:r>
            <a:r>
              <a:rPr lang="en-US" dirty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, BB= 10 kg.</a:t>
            </a:r>
          </a:p>
          <a:p>
            <a:pPr marL="137160" indent="-137160">
              <a:buClr>
                <a:schemeClr val="accent1">
                  <a:lumMod val="75000"/>
                </a:schemeClr>
              </a:buClr>
              <a:buNone/>
              <a:defRPr/>
            </a:pPr>
            <a:endParaRPr lang="en-US" dirty="0"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137160" indent="-137160">
              <a:buClr>
                <a:schemeClr val="accent1">
                  <a:lumMod val="75000"/>
                </a:schemeClr>
              </a:buClr>
              <a:buNone/>
              <a:defRPr/>
            </a:pP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Apa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pengobatan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yang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akan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diberikan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636719C4-26EC-4380-8C35-5AF8D9D7A264}"/>
              </a:ext>
            </a:extLst>
          </p:cNvPr>
          <p:cNvSpPr txBox="1">
            <a:spLocks noGrp="1"/>
          </p:cNvSpPr>
          <p:nvPr/>
        </p:nvSpPr>
        <p:spPr bwMode="auto">
          <a:xfrm>
            <a:off x="6057900" y="5543550"/>
            <a:ext cx="1600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8B119A33-BD8D-41AF-9B45-A784019CFC7F}" type="slidenum">
              <a:rPr lang="en-US" altLang="id-ID" sz="900">
                <a:latin typeface="Garamond" panose="02020404030301010803" pitchFamily="18" charset="0"/>
              </a:rPr>
              <a:pPr algn="r" eaLnBrk="1" hangingPunct="1"/>
              <a:t>52</a:t>
            </a:fld>
            <a:endParaRPr lang="en-US" altLang="id-ID" sz="900">
              <a:latin typeface="Garamond" panose="02020404030301010803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A81C0-5D4E-4DB2-8DFB-FEA115FC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1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43107-22CB-4365-95A7-54A7FF25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4" r="12826"/>
          <a:stretch/>
        </p:blipFill>
        <p:spPr>
          <a:xfrm>
            <a:off x="0" y="-38908"/>
            <a:ext cx="9144000" cy="69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67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8FA69B73-1347-40C1-9F56-8AE840E1D3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4297" y="380362"/>
            <a:ext cx="5272088" cy="747713"/>
          </a:xfrm>
        </p:spPr>
        <p:txBody>
          <a:bodyPr anchorCtr="1"/>
          <a:lstStyle/>
          <a:p>
            <a:pPr eaLnBrk="1" hangingPunct="1"/>
            <a:r>
              <a:rPr lang="en-US" altLang="id-ID" dirty="0" err="1">
                <a:latin typeface="Arial Rounded MT Bold" panose="020F0704030504030204" pitchFamily="34" charset="0"/>
                <a:ea typeface="MS PGothic" panose="020B0600070205080204" pitchFamily="34" charset="-128"/>
              </a:rPr>
              <a:t>Kasus</a:t>
            </a:r>
            <a:r>
              <a:rPr lang="en-US" altLang="id-ID" dirty="0">
                <a:latin typeface="Arial Rounded MT Bold" panose="020F0704030504030204" pitchFamily="34" charset="0"/>
                <a:ea typeface="MS PGothic" panose="020B0600070205080204" pitchFamily="34" charset="-128"/>
              </a:rPr>
              <a:t> 2 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78F831AE-C436-4287-9E50-FB5AD2BDB8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4792" y="1701209"/>
            <a:ext cx="7942520" cy="45188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Agus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berumur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3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bulan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Ibu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membawanya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Puskesmas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karena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batuk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3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hari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kejang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(-).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Bayi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menetek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cukup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banyak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dan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sering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Pada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waktu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diperiksa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TDDK (-) &amp;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tidak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terdengar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suara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berisik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pada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napasnya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altLang="id-ID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Pada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perhitungan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napas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yang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pertama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62x/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mnt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kedua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= 64x/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mnt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Agus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sadar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n-US" altLang="id-ID" dirty="0" err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suhu</a:t>
            </a:r>
            <a:r>
              <a:rPr lang="en-US" altLang="id-ID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38ºC, BB= 6 kg</a:t>
            </a:r>
          </a:p>
          <a:p>
            <a:pPr marL="0" indent="0">
              <a:buNone/>
            </a:pPr>
            <a:endParaRPr lang="en-US" altLang="id-ID" dirty="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id-ID" dirty="0" err="1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Apa</a:t>
            </a:r>
            <a:r>
              <a:rPr lang="en-US" altLang="id-ID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pengobatan</a:t>
            </a:r>
            <a:r>
              <a:rPr lang="en-US" altLang="id-ID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yang </a:t>
            </a:r>
            <a:r>
              <a:rPr lang="en-US" altLang="id-ID" dirty="0" err="1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diberikan</a:t>
            </a:r>
            <a:r>
              <a:rPr lang="en-US" altLang="id-ID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untuk</a:t>
            </a:r>
            <a:r>
              <a:rPr lang="en-US" altLang="id-ID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id-ID" dirty="0" err="1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Agus</a:t>
            </a:r>
            <a:r>
              <a:rPr lang="en-US" altLang="id-ID" dirty="0">
                <a:solidFill>
                  <a:srgbClr val="00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5BC68CB5-9C91-4E0F-9456-1B78EC3C0A9E}"/>
              </a:ext>
            </a:extLst>
          </p:cNvPr>
          <p:cNvSpPr txBox="1">
            <a:spLocks noGrp="1"/>
          </p:cNvSpPr>
          <p:nvPr/>
        </p:nvSpPr>
        <p:spPr bwMode="auto">
          <a:xfrm>
            <a:off x="6057900" y="5543550"/>
            <a:ext cx="1600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D59AD5B9-19F5-493A-95CE-0C61C98F8DCE}" type="slidenum">
              <a:rPr lang="en-US" altLang="id-ID" sz="900">
                <a:latin typeface="Garamond" panose="02020404030301010803" pitchFamily="18" charset="0"/>
              </a:rPr>
              <a:pPr algn="r" eaLnBrk="1" hangingPunct="1"/>
              <a:t>54</a:t>
            </a:fld>
            <a:endParaRPr lang="en-US" altLang="id-ID" sz="900">
              <a:latin typeface="Garamond" panose="02020404030301010803" pitchFamily="18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AEAD0E-DA75-431B-9E59-C663EEA5F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72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234D21-911B-442C-8D22-CA5993530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6" r="13043"/>
          <a:stretch/>
        </p:blipFill>
        <p:spPr>
          <a:xfrm>
            <a:off x="0" y="-32681"/>
            <a:ext cx="9144000" cy="69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026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950D3955-627E-42DD-B5FB-9C65E75340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94236" y="2564607"/>
            <a:ext cx="3563540" cy="1512094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id-ID" sz="4000" b="1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Tatalaksana</a:t>
            </a:r>
            <a:r>
              <a:rPr lang="en-US" altLang="id-ID" sz="40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 pneumonia</a:t>
            </a:r>
            <a:br>
              <a:rPr lang="en-US" altLang="id-ID" sz="4000" b="1" dirty="0">
                <a:latin typeface="Arial Rounded MT Bold" panose="020F0704030504030204" pitchFamily="34" charset="0"/>
                <a:cs typeface="Arial" panose="020B0604020202020204" pitchFamily="34" charset="0"/>
              </a:rPr>
            </a:br>
            <a:r>
              <a:rPr lang="en-US" altLang="id-ID" sz="4000" b="1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balita</a:t>
            </a:r>
            <a:endParaRPr lang="id-ID" altLang="id-ID" sz="4000" b="1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25603" name="Picture 6">
            <a:extLst>
              <a:ext uri="{FF2B5EF4-FFF2-40B4-BE49-F238E27FC236}">
                <a16:creationId xmlns:a16="http://schemas.microsoft.com/office/drawing/2014/main" id="{29EEC808-8BB6-4411-97DA-6352EB7C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6" y="1040607"/>
            <a:ext cx="4360069" cy="4360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A8F06E-B1B2-436E-B096-0D7E2097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16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B593F550-EE3B-4A44-A93D-B4BA73096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id-ID">
                <a:latin typeface="Arial Rounded MT Bold" panose="020F0704030504030204" pitchFamily="34" charset="0"/>
                <a:cs typeface="Arial" panose="020B0604020202020204" pitchFamily="34" charset="0"/>
              </a:rPr>
              <a:t>K</a:t>
            </a:r>
            <a:r>
              <a:rPr lang="id-ID" altLang="id-ID">
                <a:latin typeface="Arial Rounded MT Bold" panose="020F0704030504030204" pitchFamily="34" charset="0"/>
                <a:cs typeface="Arial" panose="020B0604020202020204" pitchFamily="34" charset="0"/>
              </a:rPr>
              <a:t>esimpulan</a:t>
            </a:r>
          </a:p>
        </p:txBody>
      </p:sp>
      <p:pic>
        <p:nvPicPr>
          <p:cNvPr id="26627" name="Content Placeholder 2">
            <a:extLst>
              <a:ext uri="{FF2B5EF4-FFF2-40B4-BE49-F238E27FC236}">
                <a16:creationId xmlns:a16="http://schemas.microsoft.com/office/drawing/2014/main" id="{892CADE3-99A7-45E9-992C-227968169B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3706" y="2226469"/>
            <a:ext cx="2938463" cy="3263504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C8B4EA-C92D-430F-8CE3-9AA84DAC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26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24392B-2B96-45BB-A729-8082BDFDD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7" r="12826"/>
          <a:stretch/>
        </p:blipFill>
        <p:spPr>
          <a:xfrm>
            <a:off x="0" y="-22961"/>
            <a:ext cx="9105899" cy="68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8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CE23-D7BB-4AC8-988D-98BB78BD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4A742-267B-4DBC-8963-A0DDB5B72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5AC87-969F-425D-B242-C8C736870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1" r="12609"/>
          <a:stretch/>
        </p:blipFill>
        <p:spPr>
          <a:xfrm>
            <a:off x="-9940" y="0"/>
            <a:ext cx="9153940" cy="686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1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E2A9-82F2-4549-A94D-536EE984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691D0-E011-47C4-AE7F-53AA34A8F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BD2A5-B7D7-4628-A5A7-CD5310B02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1" r="12283"/>
          <a:stretch/>
        </p:blipFill>
        <p:spPr>
          <a:xfrm>
            <a:off x="0" y="0"/>
            <a:ext cx="9168847" cy="684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0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612B-BCDE-4EC6-B806-E1542C9D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11164-F7E1-464D-971D-4743A5784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12C53-FEB9-4702-BA80-2477E94BE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8" r="12609"/>
          <a:stretch/>
        </p:blipFill>
        <p:spPr>
          <a:xfrm>
            <a:off x="24848" y="-1"/>
            <a:ext cx="9119152" cy="68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7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D8F1-E3E2-4D2A-8C48-6D907137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49A1-EE8B-4AA6-80E7-5055FA9F2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A6072-B2F8-42B8-B1BA-B30D06ACA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6" r="12499"/>
          <a:stretch/>
        </p:blipFill>
        <p:spPr>
          <a:xfrm>
            <a:off x="0" y="-26203"/>
            <a:ext cx="9143999" cy="68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91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472</Words>
  <Application>Microsoft Office PowerPoint</Application>
  <PresentationFormat>On-screen Show (4:3)</PresentationFormat>
  <Paragraphs>124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ＭＳ Ｐゴシック</vt:lpstr>
      <vt:lpstr>ＭＳ Ｐゴシック</vt:lpstr>
      <vt:lpstr>Arial</vt:lpstr>
      <vt:lpstr>Arial Rounded MT Bold</vt:lpstr>
      <vt:lpstr>Calibri</vt:lpstr>
      <vt:lpstr>Calibri Light</vt:lpstr>
      <vt:lpstr>Century Gothic</vt:lpstr>
      <vt:lpstr>Garamond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Pneumonia balita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TATALAKSANA BALITA BATUK  DAN ATAU  KESUKARAN BERNAPAS</vt:lpstr>
      <vt:lpstr>TATALAKSANA BALITA BATUK  DAN ATAU  KESUKARAN BERNAPAS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DETEKSI  PNEUMONIA</vt:lpstr>
      <vt:lpstr>PowerPoint Presentation</vt:lpstr>
      <vt:lpstr>TANDA BAHAYA &lt; 2 BULAN</vt:lpstr>
      <vt:lpstr>TANDA BAHAYA 2 – 59 BLN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KASUS 1 </vt:lpstr>
      <vt:lpstr>PowerPoint Presentation</vt:lpstr>
      <vt:lpstr>Kasus 2 </vt:lpstr>
      <vt:lpstr>PowerPoint Presentation</vt:lpstr>
      <vt:lpstr>Tatalaksana pneumonia balita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ISPA</dc:creator>
  <cp:lastModifiedBy>ISPA</cp:lastModifiedBy>
  <cp:revision>26</cp:revision>
  <dcterms:created xsi:type="dcterms:W3CDTF">2017-12-11T02:27:14Z</dcterms:created>
  <dcterms:modified xsi:type="dcterms:W3CDTF">2017-12-11T04:05:48Z</dcterms:modified>
</cp:coreProperties>
</file>